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0"/>
  </p:notesMasterIdLst>
  <p:sldIdLst>
    <p:sldId id="256" r:id="rId2"/>
    <p:sldId id="264" r:id="rId3"/>
    <p:sldId id="257" r:id="rId4"/>
    <p:sldId id="258" r:id="rId5"/>
    <p:sldId id="259" r:id="rId6"/>
    <p:sldId id="263" r:id="rId7"/>
    <p:sldId id="260" r:id="rId8"/>
    <p:sldId id="262" r:id="rId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05" d="100"/>
          <a:sy n="105" d="100"/>
        </p:scale>
        <p:origin x="1794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B2EE87-40F5-45A7-82FD-CCF2866B83B9}" type="datetimeFigureOut">
              <a:rPr lang="fr-FR" smtClean="0"/>
              <a:t>17/09/2025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8223338-C2AF-4C2E-9F43-CD60959037D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71552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8223338-C2AF-4C2E-9F43-CD60959037D8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38531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9/17/2025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9/17/2025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9/17/2025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9/17/2025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9/17/2025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9/17/2025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9/17/2025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9/17/2025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9/17/2025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9/17/2025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9/17/2025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9/17/2025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99160" y="3075305"/>
            <a:ext cx="7772400" cy="1752600"/>
          </a:xfrm>
        </p:spPr>
        <p:txBody>
          <a:bodyPr>
            <a:normAutofit fontScale="90000"/>
          </a:bodyPr>
          <a:lstStyle/>
          <a:p>
            <a:r>
              <a:rPr dirty="0" err="1"/>
              <a:t>Analyse</a:t>
            </a:r>
            <a:r>
              <a:rPr dirty="0"/>
              <a:t> </a:t>
            </a:r>
            <a:r>
              <a:rPr dirty="0" err="1"/>
              <a:t>mixte</a:t>
            </a:r>
            <a:r>
              <a:rPr dirty="0"/>
              <a:t> </a:t>
            </a:r>
            <a:br>
              <a:rPr lang="fr-FR" dirty="0"/>
            </a:br>
            <a:r>
              <a:rPr lang="fr-FR" dirty="0"/>
              <a:t>(critères prioritaires DREN </a:t>
            </a:r>
            <a:br>
              <a:rPr lang="fr-FR" dirty="0"/>
            </a:br>
            <a:r>
              <a:rPr lang="fr-FR" dirty="0"/>
              <a:t>+ critères secondaires DRETFP)</a:t>
            </a:r>
            <a:endParaRPr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63040" y="1097597"/>
            <a:ext cx="6400800" cy="1752600"/>
          </a:xfrm>
        </p:spPr>
        <p:txBody>
          <a:bodyPr>
            <a:normAutofit/>
          </a:bodyPr>
          <a:lstStyle/>
          <a:p>
            <a:r>
              <a:rPr lang="fr-FR" dirty="0"/>
              <a:t>Identification des 10 régions prioritaires pour l’implantation des AT régionaux du FCE</a:t>
            </a:r>
            <a:endParaRPr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230C7D6-7D9D-724D-5CA2-15F56BA58B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Constats 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9958CC2-8553-D482-6406-89D79EE9689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/>
              <a:t>Les données montrent les niveaux excentriques du METFP ont une performance assez homogène et plutôt bonne en termes d’engagement, quel que soit la taille de l’enveloppe allouée, contrairement à ceux du MEN</a:t>
            </a:r>
          </a:p>
          <a:p>
            <a:pPr marL="0" indent="0">
              <a:buNone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9843668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6678"/>
            <a:ext cx="8229600" cy="1143000"/>
          </a:xfrm>
        </p:spPr>
        <p:txBody>
          <a:bodyPr/>
          <a:lstStyle/>
          <a:p>
            <a:r>
              <a:rPr dirty="0" err="1"/>
              <a:t>Méthodologie</a:t>
            </a:r>
            <a:endParaRPr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5262879"/>
          </a:xfrm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fr-FR" b="1" dirty="0"/>
              <a:t>Cœur de l’analyse = DREN </a:t>
            </a:r>
            <a:r>
              <a:rPr lang="fr-FR" sz="4200" b="1" dirty="0">
                <a:solidFill>
                  <a:srgbClr val="FF0000"/>
                </a:solidFill>
              </a:rPr>
              <a:t>+</a:t>
            </a:r>
            <a:r>
              <a:rPr lang="fr-FR" b="1" dirty="0"/>
              <a:t> Analyse complémentaire intégrant les DRETFP comme critère secondaire </a:t>
            </a:r>
            <a:r>
              <a:rPr lang="fr-FR" dirty="0"/>
              <a:t>pour garder la dimension systémique</a:t>
            </a:r>
          </a:p>
          <a:p>
            <a:pPr marL="0" indent="0">
              <a:buNone/>
            </a:pPr>
            <a:endParaRPr lang="fr-FR" u="sng" dirty="0"/>
          </a:p>
          <a:p>
            <a:pPr marL="0" indent="0">
              <a:buNone/>
            </a:pPr>
            <a:r>
              <a:rPr u="sng" dirty="0"/>
              <a:t>Étape 1 : </a:t>
            </a:r>
            <a:r>
              <a:rPr u="sng" dirty="0" err="1"/>
              <a:t>Analyse</a:t>
            </a:r>
            <a:r>
              <a:rPr u="sng" dirty="0"/>
              <a:t> DREN</a:t>
            </a:r>
          </a:p>
          <a:p>
            <a:r>
              <a:rPr dirty="0" err="1"/>
              <a:t>Calcul</a:t>
            </a:r>
            <a:r>
              <a:rPr dirty="0"/>
              <a:t> du </a:t>
            </a:r>
            <a:r>
              <a:rPr dirty="0" err="1"/>
              <a:t>poids</a:t>
            </a:r>
            <a:r>
              <a:rPr dirty="0"/>
              <a:t> </a:t>
            </a:r>
            <a:r>
              <a:rPr dirty="0" err="1"/>
              <a:t>budgétaire</a:t>
            </a:r>
            <a:r>
              <a:rPr dirty="0"/>
              <a:t> (part dans </a:t>
            </a:r>
            <a:r>
              <a:rPr dirty="0" err="1"/>
              <a:t>l’enveloppe</a:t>
            </a:r>
            <a:r>
              <a:rPr dirty="0"/>
              <a:t> </a:t>
            </a:r>
            <a:r>
              <a:rPr dirty="0" err="1"/>
              <a:t>totale</a:t>
            </a:r>
            <a:r>
              <a:rPr dirty="0"/>
              <a:t> DREN).</a:t>
            </a:r>
          </a:p>
          <a:p>
            <a:r>
              <a:rPr dirty="0"/>
              <a:t>Classification du </a:t>
            </a:r>
            <a:r>
              <a:rPr dirty="0" err="1"/>
              <a:t>taux</a:t>
            </a:r>
            <a:r>
              <a:rPr dirty="0"/>
              <a:t> </a:t>
            </a:r>
            <a:r>
              <a:rPr dirty="0" err="1"/>
              <a:t>d’engagement</a:t>
            </a:r>
            <a:r>
              <a:rPr dirty="0"/>
              <a:t> :</a:t>
            </a:r>
          </a:p>
          <a:p>
            <a:pPr marL="0" indent="0">
              <a:buNone/>
            </a:pPr>
            <a:r>
              <a:rPr lang="fr-FR" dirty="0"/>
              <a:t>	</a:t>
            </a:r>
            <a:r>
              <a:rPr dirty="0"/>
              <a:t> – </a:t>
            </a:r>
            <a:r>
              <a:rPr dirty="0" err="1"/>
              <a:t>Faible</a:t>
            </a:r>
            <a:r>
              <a:rPr dirty="0"/>
              <a:t> : &lt;50%</a:t>
            </a:r>
            <a:endParaRPr lang="fr-FR" dirty="0"/>
          </a:p>
          <a:p>
            <a:pPr marL="0" indent="0">
              <a:buNone/>
            </a:pPr>
            <a:r>
              <a:rPr lang="fr-FR" dirty="0"/>
              <a:t>	</a:t>
            </a:r>
            <a:r>
              <a:rPr dirty="0"/>
              <a:t> – Moyenne : 50–70%</a:t>
            </a:r>
          </a:p>
          <a:p>
            <a:pPr marL="0" indent="0">
              <a:buNone/>
            </a:pPr>
            <a:r>
              <a:rPr lang="fr-FR" dirty="0"/>
              <a:t>	 </a:t>
            </a:r>
            <a:r>
              <a:rPr dirty="0"/>
              <a:t>– Bonne : &gt;70%</a:t>
            </a:r>
          </a:p>
          <a:p>
            <a:r>
              <a:rPr dirty="0" err="1"/>
              <a:t>Régions</a:t>
            </a:r>
            <a:r>
              <a:rPr dirty="0"/>
              <a:t> </a:t>
            </a:r>
            <a:r>
              <a:rPr dirty="0" err="1"/>
              <a:t>retenues</a:t>
            </a:r>
            <a:r>
              <a:rPr dirty="0"/>
              <a:t> </a:t>
            </a:r>
            <a:r>
              <a:rPr dirty="0" err="1"/>
              <a:t>si</a:t>
            </a:r>
            <a:r>
              <a:rPr dirty="0"/>
              <a:t> budget </a:t>
            </a:r>
            <a:r>
              <a:rPr dirty="0" err="1"/>
              <a:t>significatif</a:t>
            </a:r>
            <a:r>
              <a:rPr dirty="0"/>
              <a:t> + performance </a:t>
            </a:r>
            <a:r>
              <a:rPr dirty="0" err="1"/>
              <a:t>faible</a:t>
            </a:r>
            <a:r>
              <a:rPr dirty="0"/>
              <a:t>/</a:t>
            </a:r>
            <a:r>
              <a:rPr dirty="0" err="1"/>
              <a:t>moyenne</a:t>
            </a:r>
            <a:endParaRPr dirty="0"/>
          </a:p>
          <a:p>
            <a:endParaRPr dirty="0"/>
          </a:p>
          <a:p>
            <a:pPr marL="0" indent="0">
              <a:buNone/>
            </a:pPr>
            <a:r>
              <a:rPr u="sng" dirty="0"/>
              <a:t>Étape 2 : </a:t>
            </a:r>
            <a:r>
              <a:rPr u="sng" dirty="0" err="1"/>
              <a:t>Vérification</a:t>
            </a:r>
            <a:r>
              <a:rPr u="sng" dirty="0"/>
              <a:t> </a:t>
            </a:r>
            <a:r>
              <a:rPr lang="fr-FR" u="sng" dirty="0"/>
              <a:t>DR</a:t>
            </a:r>
            <a:r>
              <a:rPr u="sng" dirty="0"/>
              <a:t>ETFP</a:t>
            </a:r>
          </a:p>
          <a:p>
            <a:r>
              <a:rPr dirty="0"/>
              <a:t>Identification des </a:t>
            </a:r>
            <a:r>
              <a:rPr dirty="0" err="1"/>
              <a:t>régions</a:t>
            </a:r>
            <a:r>
              <a:rPr dirty="0"/>
              <a:t> </a:t>
            </a:r>
            <a:r>
              <a:rPr dirty="0" err="1"/>
              <a:t>représentant</a:t>
            </a:r>
            <a:r>
              <a:rPr dirty="0"/>
              <a:t> &gt;10% de </a:t>
            </a:r>
            <a:r>
              <a:rPr dirty="0" err="1"/>
              <a:t>l’enveloppe</a:t>
            </a:r>
            <a:r>
              <a:rPr lang="fr-FR" dirty="0"/>
              <a:t> totale des DR</a:t>
            </a:r>
            <a:r>
              <a:rPr dirty="0"/>
              <a:t>ETFP</a:t>
            </a:r>
          </a:p>
          <a:p>
            <a:r>
              <a:rPr dirty="0" err="1"/>
              <a:t>Maintien</a:t>
            </a:r>
            <a:r>
              <a:rPr dirty="0"/>
              <a:t> dans la </a:t>
            </a:r>
            <a:r>
              <a:rPr dirty="0" err="1"/>
              <a:t>liste</a:t>
            </a:r>
            <a:r>
              <a:rPr dirty="0"/>
              <a:t> </a:t>
            </a:r>
            <a:r>
              <a:rPr dirty="0" err="1"/>
              <a:t>même</a:t>
            </a:r>
            <a:r>
              <a:rPr dirty="0"/>
              <a:t> </a:t>
            </a:r>
            <a:r>
              <a:rPr dirty="0" err="1"/>
              <a:t>si</a:t>
            </a:r>
            <a:r>
              <a:rPr lang="fr-FR" dirty="0"/>
              <a:t> la DREN de la région est performante </a:t>
            </a:r>
            <a:r>
              <a:rPr dirty="0"/>
              <a:t>(vigilance)</a:t>
            </a:r>
          </a:p>
          <a:p>
            <a:pPr marL="0" indent="0">
              <a:buNone/>
            </a:pPr>
            <a:endParaRPr dirty="0"/>
          </a:p>
          <a:p>
            <a:pPr marL="0" indent="0">
              <a:buNone/>
            </a:pPr>
            <a:r>
              <a:rPr u="sng" dirty="0"/>
              <a:t>Étape 3 : Consolidation</a:t>
            </a:r>
          </a:p>
          <a:p>
            <a:r>
              <a:rPr dirty="0"/>
              <a:t>Score de </a:t>
            </a:r>
            <a:r>
              <a:rPr dirty="0" err="1"/>
              <a:t>risque</a:t>
            </a:r>
            <a:r>
              <a:rPr dirty="0"/>
              <a:t> = </a:t>
            </a:r>
            <a:r>
              <a:rPr dirty="0" err="1"/>
              <a:t>Poids</a:t>
            </a:r>
            <a:r>
              <a:rPr dirty="0"/>
              <a:t> </a:t>
            </a:r>
            <a:r>
              <a:rPr lang="fr-FR" dirty="0"/>
              <a:t>budgétaire </a:t>
            </a:r>
            <a:r>
              <a:rPr dirty="0"/>
              <a:t>DREN </a:t>
            </a:r>
            <a:r>
              <a:rPr lang="fr-FR" dirty="0"/>
              <a:t>élevé</a:t>
            </a:r>
            <a:r>
              <a:rPr dirty="0"/>
              <a:t> + </a:t>
            </a:r>
            <a:r>
              <a:rPr dirty="0" err="1"/>
              <a:t>Faible</a:t>
            </a:r>
            <a:r>
              <a:rPr dirty="0"/>
              <a:t> engagement DREN + </a:t>
            </a:r>
            <a:r>
              <a:rPr dirty="0" err="1"/>
              <a:t>Poids</a:t>
            </a:r>
            <a:r>
              <a:rPr dirty="0"/>
              <a:t> </a:t>
            </a:r>
            <a:r>
              <a:rPr lang="fr-FR" dirty="0"/>
              <a:t>budgétaire DR</a:t>
            </a:r>
            <a:r>
              <a:rPr dirty="0"/>
              <a:t>ETFP </a:t>
            </a:r>
            <a:r>
              <a:rPr lang="fr-FR" dirty="0"/>
              <a:t>élevé </a:t>
            </a:r>
            <a:endParaRPr dirty="0"/>
          </a:p>
          <a:p>
            <a:r>
              <a:rPr dirty="0" err="1"/>
              <a:t>Sél</a:t>
            </a:r>
            <a:r>
              <a:rPr lang="fr-FR" dirty="0"/>
              <a:t>e</a:t>
            </a:r>
            <a:r>
              <a:rPr dirty="0" err="1"/>
              <a:t>ction</a:t>
            </a:r>
            <a:r>
              <a:rPr dirty="0"/>
              <a:t> des </a:t>
            </a:r>
            <a:r>
              <a:rPr lang="fr-FR" dirty="0"/>
              <a:t>10</a:t>
            </a:r>
            <a:r>
              <a:rPr dirty="0"/>
              <a:t> </a:t>
            </a:r>
            <a:r>
              <a:rPr dirty="0" err="1"/>
              <a:t>régions</a:t>
            </a:r>
            <a:r>
              <a:rPr dirty="0"/>
              <a:t> finales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dirty="0" err="1"/>
              <a:t>Résultats</a:t>
            </a:r>
            <a:r>
              <a:rPr dirty="0"/>
              <a:t> – </a:t>
            </a:r>
            <a:r>
              <a:rPr lang="fr-FR" dirty="0"/>
              <a:t>10</a:t>
            </a:r>
            <a:r>
              <a:rPr dirty="0"/>
              <a:t> </a:t>
            </a:r>
            <a:r>
              <a:rPr dirty="0" err="1"/>
              <a:t>régions</a:t>
            </a:r>
            <a:r>
              <a:rPr dirty="0"/>
              <a:t> </a:t>
            </a:r>
            <a:r>
              <a:rPr dirty="0" err="1"/>
              <a:t>retenues</a:t>
            </a:r>
            <a:endParaRPr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83162"/>
          </a:xfrm>
        </p:spPr>
        <p:txBody>
          <a:bodyPr>
            <a:normAutofit lnSpcReduction="10000"/>
          </a:bodyPr>
          <a:lstStyle/>
          <a:p>
            <a:r>
              <a:rPr sz="2800" dirty="0"/>
              <a:t>DIANA</a:t>
            </a:r>
          </a:p>
          <a:p>
            <a:r>
              <a:rPr sz="2800" dirty="0"/>
              <a:t>VAKINANKARATRA</a:t>
            </a:r>
          </a:p>
          <a:p>
            <a:r>
              <a:rPr sz="2800" dirty="0"/>
              <a:t>SOFIA</a:t>
            </a:r>
          </a:p>
          <a:p>
            <a:r>
              <a:rPr sz="2800" dirty="0"/>
              <a:t>AMORON'I MANIA</a:t>
            </a:r>
          </a:p>
          <a:p>
            <a:r>
              <a:rPr sz="2800" dirty="0"/>
              <a:t>BONGOLAVA</a:t>
            </a:r>
          </a:p>
          <a:p>
            <a:r>
              <a:rPr sz="2800" dirty="0"/>
              <a:t>ATSINANANA</a:t>
            </a:r>
          </a:p>
          <a:p>
            <a:r>
              <a:rPr sz="2800" dirty="0"/>
              <a:t>HAUTE MATSIATRA</a:t>
            </a:r>
            <a:endParaRPr lang="fr-FR" sz="2800" dirty="0"/>
          </a:p>
          <a:p>
            <a:r>
              <a:rPr lang="fr-FR" sz="2800" dirty="0"/>
              <a:t>MENABE</a:t>
            </a:r>
          </a:p>
          <a:p>
            <a:r>
              <a:rPr lang="fr-FR" sz="2800" dirty="0"/>
              <a:t>BOENY</a:t>
            </a:r>
          </a:p>
          <a:p>
            <a:r>
              <a:rPr lang="fr-FR" sz="2800" dirty="0"/>
              <a:t>ANALAMANGA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dirty="0"/>
              <a:t>Tableau </a:t>
            </a:r>
            <a:r>
              <a:rPr dirty="0" err="1"/>
              <a:t>consolidé</a:t>
            </a:r>
            <a:r>
              <a:rPr lang="fr-FR" dirty="0"/>
              <a:t> des scores </a:t>
            </a:r>
            <a:endParaRPr dirty="0"/>
          </a:p>
        </p:txBody>
      </p:sp>
      <p:graphicFrame>
        <p:nvGraphicFramePr>
          <p:cNvPr id="8" name="Tableau 7">
            <a:extLst>
              <a:ext uri="{FF2B5EF4-FFF2-40B4-BE49-F238E27FC236}">
                <a16:creationId xmlns:a16="http://schemas.microsoft.com/office/drawing/2014/main" id="{376458BA-7FA7-8588-C81E-3C7D1548211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43566642"/>
              </p:ext>
            </p:extLst>
          </p:nvPr>
        </p:nvGraphicFramePr>
        <p:xfrm>
          <a:off x="457200" y="1594165"/>
          <a:ext cx="8229599" cy="432624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505025">
                  <a:extLst>
                    <a:ext uri="{9D8B030D-6E8A-4147-A177-3AD203B41FA5}">
                      <a16:colId xmlns:a16="http://schemas.microsoft.com/office/drawing/2014/main" val="788578238"/>
                    </a:ext>
                  </a:extLst>
                </a:gridCol>
                <a:gridCol w="1056719">
                  <a:extLst>
                    <a:ext uri="{9D8B030D-6E8A-4147-A177-3AD203B41FA5}">
                      <a16:colId xmlns:a16="http://schemas.microsoft.com/office/drawing/2014/main" val="18441118"/>
                    </a:ext>
                  </a:extLst>
                </a:gridCol>
                <a:gridCol w="1227502">
                  <a:extLst>
                    <a:ext uri="{9D8B030D-6E8A-4147-A177-3AD203B41FA5}">
                      <a16:colId xmlns:a16="http://schemas.microsoft.com/office/drawing/2014/main" val="3020991081"/>
                    </a:ext>
                  </a:extLst>
                </a:gridCol>
                <a:gridCol w="1216828">
                  <a:extLst>
                    <a:ext uri="{9D8B030D-6E8A-4147-A177-3AD203B41FA5}">
                      <a16:colId xmlns:a16="http://schemas.microsoft.com/office/drawing/2014/main" val="1101488320"/>
                    </a:ext>
                  </a:extLst>
                </a:gridCol>
                <a:gridCol w="1174133">
                  <a:extLst>
                    <a:ext uri="{9D8B030D-6E8A-4147-A177-3AD203B41FA5}">
                      <a16:colId xmlns:a16="http://schemas.microsoft.com/office/drawing/2014/main" val="1702641072"/>
                    </a:ext>
                  </a:extLst>
                </a:gridCol>
                <a:gridCol w="1033393">
                  <a:extLst>
                    <a:ext uri="{9D8B030D-6E8A-4147-A177-3AD203B41FA5}">
                      <a16:colId xmlns:a16="http://schemas.microsoft.com/office/drawing/2014/main" val="2570130123"/>
                    </a:ext>
                  </a:extLst>
                </a:gridCol>
                <a:gridCol w="1015999">
                  <a:extLst>
                    <a:ext uri="{9D8B030D-6E8A-4147-A177-3AD203B41FA5}">
                      <a16:colId xmlns:a16="http://schemas.microsoft.com/office/drawing/2014/main" val="3489983046"/>
                    </a:ext>
                  </a:extLst>
                </a:gridCol>
              </a:tblGrid>
              <a:tr h="33470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 dirty="0" err="1">
                          <a:effectLst/>
                        </a:rPr>
                        <a:t>Région</a:t>
                      </a:r>
                      <a:endParaRPr lang="fr-FR" sz="1000" dirty="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2175" marR="6217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>
                          <a:effectLst/>
                        </a:rPr>
                        <a:t>Poids DREN</a:t>
                      </a:r>
                      <a:endParaRPr lang="fr-FR" sz="100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2175" marR="6217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 dirty="0">
                          <a:effectLst/>
                        </a:rPr>
                        <a:t>Engagement DREN</a:t>
                      </a:r>
                      <a:endParaRPr lang="fr-FR" sz="1000" dirty="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2175" marR="6217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>
                          <a:effectLst/>
                        </a:rPr>
                        <a:t>Zone perf.</a:t>
                      </a:r>
                      <a:endParaRPr lang="fr-FR" sz="100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2175" marR="6217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 dirty="0" err="1">
                          <a:effectLst/>
                        </a:rPr>
                        <a:t>Poids</a:t>
                      </a:r>
                      <a:r>
                        <a:rPr lang="en-US" sz="1000" dirty="0">
                          <a:effectLst/>
                        </a:rPr>
                        <a:t> ETFP</a:t>
                      </a:r>
                      <a:endParaRPr lang="fr-FR" sz="1000" dirty="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2175" marR="6217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 dirty="0" err="1">
                          <a:effectLst/>
                        </a:rPr>
                        <a:t>Prioritaire</a:t>
                      </a:r>
                      <a:r>
                        <a:rPr lang="en-US" sz="1000" dirty="0">
                          <a:effectLst/>
                        </a:rPr>
                        <a:t> DREN</a:t>
                      </a:r>
                      <a:endParaRPr lang="fr-FR" sz="1000" dirty="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2175" marR="6217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 dirty="0" err="1">
                          <a:effectLst/>
                        </a:rPr>
                        <a:t>Sélection</a:t>
                      </a:r>
                      <a:r>
                        <a:rPr lang="en-US" sz="1000" dirty="0">
                          <a:effectLst/>
                        </a:rPr>
                        <a:t> finale</a:t>
                      </a:r>
                      <a:endParaRPr lang="fr-FR" sz="1000" dirty="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2175" marR="62175" marT="0" marB="0"/>
                </a:tc>
                <a:extLst>
                  <a:ext uri="{0D108BD9-81ED-4DB2-BD59-A6C34878D82A}">
                    <a16:rowId xmlns:a16="http://schemas.microsoft.com/office/drawing/2014/main" val="3328748933"/>
                  </a:ext>
                </a:extLst>
              </a:tr>
              <a:tr h="33470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 dirty="0">
                          <a:solidFill>
                            <a:srgbClr val="FF0000"/>
                          </a:solidFill>
                          <a:effectLst/>
                        </a:rPr>
                        <a:t>DIANA</a:t>
                      </a:r>
                      <a:endParaRPr lang="fr-FR" sz="1000" dirty="0">
                        <a:solidFill>
                          <a:srgbClr val="FF0000"/>
                        </a:solidFill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2175" marR="6217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 dirty="0">
                          <a:solidFill>
                            <a:srgbClr val="FF0000"/>
                          </a:solidFill>
                          <a:effectLst/>
                        </a:rPr>
                        <a:t>4.5%</a:t>
                      </a:r>
                      <a:endParaRPr lang="fr-FR" sz="1000" dirty="0">
                        <a:solidFill>
                          <a:srgbClr val="FF0000"/>
                        </a:solidFill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2175" marR="6217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>
                          <a:solidFill>
                            <a:srgbClr val="FF0000"/>
                          </a:solidFill>
                          <a:effectLst/>
                        </a:rPr>
                        <a:t>21.7%</a:t>
                      </a:r>
                      <a:endParaRPr lang="fr-FR" sz="1000">
                        <a:solidFill>
                          <a:srgbClr val="FF0000"/>
                        </a:solidFill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2175" marR="6217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>
                          <a:solidFill>
                            <a:srgbClr val="FF0000"/>
                          </a:solidFill>
                          <a:effectLst/>
                        </a:rPr>
                        <a:t>Faible (&lt;50%)</a:t>
                      </a:r>
                      <a:endParaRPr lang="fr-FR" sz="1000">
                        <a:solidFill>
                          <a:srgbClr val="FF0000"/>
                        </a:solidFill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2175" marR="6217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>
                          <a:solidFill>
                            <a:srgbClr val="FF0000"/>
                          </a:solidFill>
                          <a:effectLst/>
                        </a:rPr>
                        <a:t>6.2%</a:t>
                      </a:r>
                      <a:endParaRPr lang="fr-FR" sz="1000">
                        <a:solidFill>
                          <a:srgbClr val="FF0000"/>
                        </a:solidFill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2175" marR="6217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>
                          <a:solidFill>
                            <a:srgbClr val="FF0000"/>
                          </a:solidFill>
                          <a:effectLst/>
                        </a:rPr>
                        <a:t>Oui</a:t>
                      </a:r>
                      <a:endParaRPr lang="fr-FR" sz="1000">
                        <a:solidFill>
                          <a:srgbClr val="FF0000"/>
                        </a:solidFill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2175" marR="6217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>
                          <a:solidFill>
                            <a:srgbClr val="FF0000"/>
                          </a:solidFill>
                          <a:effectLst/>
                        </a:rPr>
                        <a:t>Oui</a:t>
                      </a:r>
                      <a:endParaRPr lang="fr-FR" sz="1000">
                        <a:solidFill>
                          <a:srgbClr val="FF0000"/>
                        </a:solidFill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2175" marR="62175" marT="0" marB="0"/>
                </a:tc>
                <a:extLst>
                  <a:ext uri="{0D108BD9-81ED-4DB2-BD59-A6C34878D82A}">
                    <a16:rowId xmlns:a16="http://schemas.microsoft.com/office/drawing/2014/main" val="3102063205"/>
                  </a:ext>
                </a:extLst>
              </a:tr>
              <a:tr h="33470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 dirty="0">
                          <a:solidFill>
                            <a:srgbClr val="FF0000"/>
                          </a:solidFill>
                          <a:effectLst/>
                        </a:rPr>
                        <a:t>VAKINANKARATRA</a:t>
                      </a:r>
                      <a:endParaRPr lang="fr-FR" sz="1000" dirty="0">
                        <a:solidFill>
                          <a:srgbClr val="FF0000"/>
                        </a:solidFill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2175" marR="6217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>
                          <a:solidFill>
                            <a:srgbClr val="FF0000"/>
                          </a:solidFill>
                          <a:effectLst/>
                        </a:rPr>
                        <a:t>5.2%</a:t>
                      </a:r>
                      <a:endParaRPr lang="fr-FR" sz="1000">
                        <a:solidFill>
                          <a:srgbClr val="FF0000"/>
                        </a:solidFill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2175" marR="6217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 dirty="0">
                          <a:solidFill>
                            <a:srgbClr val="FF0000"/>
                          </a:solidFill>
                          <a:effectLst/>
                        </a:rPr>
                        <a:t>48.9%</a:t>
                      </a:r>
                      <a:endParaRPr lang="fr-FR" sz="1000" dirty="0">
                        <a:solidFill>
                          <a:srgbClr val="FF0000"/>
                        </a:solidFill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2175" marR="6217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 dirty="0" err="1">
                          <a:solidFill>
                            <a:srgbClr val="FF0000"/>
                          </a:solidFill>
                          <a:effectLst/>
                        </a:rPr>
                        <a:t>Faible</a:t>
                      </a:r>
                      <a:r>
                        <a:rPr lang="en-US" sz="1000" dirty="0">
                          <a:solidFill>
                            <a:srgbClr val="FF0000"/>
                          </a:solidFill>
                          <a:effectLst/>
                        </a:rPr>
                        <a:t> (&lt;50%)</a:t>
                      </a:r>
                      <a:endParaRPr lang="fr-FR" sz="1000" dirty="0">
                        <a:solidFill>
                          <a:srgbClr val="FF0000"/>
                        </a:solidFill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2175" marR="6217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 dirty="0">
                          <a:solidFill>
                            <a:srgbClr val="FF0000"/>
                          </a:solidFill>
                          <a:effectLst/>
                        </a:rPr>
                        <a:t>7.0%</a:t>
                      </a:r>
                      <a:endParaRPr lang="fr-FR" sz="1000" dirty="0">
                        <a:solidFill>
                          <a:srgbClr val="FF0000"/>
                        </a:solidFill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2175" marR="6217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 dirty="0" err="1">
                          <a:solidFill>
                            <a:srgbClr val="FF0000"/>
                          </a:solidFill>
                          <a:effectLst/>
                        </a:rPr>
                        <a:t>Oui</a:t>
                      </a:r>
                      <a:endParaRPr lang="fr-FR" sz="1000" dirty="0">
                        <a:solidFill>
                          <a:srgbClr val="FF0000"/>
                        </a:solidFill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2175" marR="6217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 dirty="0" err="1">
                          <a:solidFill>
                            <a:srgbClr val="FF0000"/>
                          </a:solidFill>
                          <a:effectLst/>
                        </a:rPr>
                        <a:t>Oui</a:t>
                      </a:r>
                      <a:endParaRPr lang="fr-FR" sz="1000" dirty="0">
                        <a:solidFill>
                          <a:srgbClr val="FF0000"/>
                        </a:solidFill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2175" marR="62175" marT="0" marB="0"/>
                </a:tc>
                <a:extLst>
                  <a:ext uri="{0D108BD9-81ED-4DB2-BD59-A6C34878D82A}">
                    <a16:rowId xmlns:a16="http://schemas.microsoft.com/office/drawing/2014/main" val="4103513196"/>
                  </a:ext>
                </a:extLst>
              </a:tr>
              <a:tr h="33470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>
                          <a:solidFill>
                            <a:srgbClr val="FF0000"/>
                          </a:solidFill>
                          <a:effectLst/>
                        </a:rPr>
                        <a:t>SOFIA</a:t>
                      </a:r>
                      <a:endParaRPr lang="fr-FR" sz="1000">
                        <a:solidFill>
                          <a:srgbClr val="FF0000"/>
                        </a:solidFill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2175" marR="6217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>
                          <a:solidFill>
                            <a:srgbClr val="FF0000"/>
                          </a:solidFill>
                          <a:effectLst/>
                        </a:rPr>
                        <a:t>5.5%</a:t>
                      </a:r>
                      <a:endParaRPr lang="fr-FR" sz="1000">
                        <a:solidFill>
                          <a:srgbClr val="FF0000"/>
                        </a:solidFill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2175" marR="6217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>
                          <a:solidFill>
                            <a:srgbClr val="FF0000"/>
                          </a:solidFill>
                          <a:effectLst/>
                        </a:rPr>
                        <a:t>42.4%</a:t>
                      </a:r>
                      <a:endParaRPr lang="fr-FR" sz="1000">
                        <a:solidFill>
                          <a:srgbClr val="FF0000"/>
                        </a:solidFill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2175" marR="6217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>
                          <a:solidFill>
                            <a:srgbClr val="FF0000"/>
                          </a:solidFill>
                          <a:effectLst/>
                        </a:rPr>
                        <a:t>Faible (&lt;50%)</a:t>
                      </a:r>
                      <a:endParaRPr lang="fr-FR" sz="1000">
                        <a:solidFill>
                          <a:srgbClr val="FF0000"/>
                        </a:solidFill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2175" marR="6217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 dirty="0">
                          <a:solidFill>
                            <a:srgbClr val="FF0000"/>
                          </a:solidFill>
                          <a:effectLst/>
                        </a:rPr>
                        <a:t>4.2%</a:t>
                      </a:r>
                      <a:endParaRPr lang="fr-FR" sz="1000" dirty="0">
                        <a:solidFill>
                          <a:srgbClr val="FF0000"/>
                        </a:solidFill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2175" marR="6217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>
                          <a:solidFill>
                            <a:srgbClr val="FF0000"/>
                          </a:solidFill>
                          <a:effectLst/>
                        </a:rPr>
                        <a:t>Oui</a:t>
                      </a:r>
                      <a:endParaRPr lang="fr-FR" sz="1000">
                        <a:solidFill>
                          <a:srgbClr val="FF0000"/>
                        </a:solidFill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2175" marR="6217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>
                          <a:solidFill>
                            <a:srgbClr val="FF0000"/>
                          </a:solidFill>
                          <a:effectLst/>
                        </a:rPr>
                        <a:t>Oui</a:t>
                      </a:r>
                      <a:endParaRPr lang="fr-FR" sz="1000">
                        <a:solidFill>
                          <a:srgbClr val="FF0000"/>
                        </a:solidFill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2175" marR="62175" marT="0" marB="0"/>
                </a:tc>
                <a:extLst>
                  <a:ext uri="{0D108BD9-81ED-4DB2-BD59-A6C34878D82A}">
                    <a16:rowId xmlns:a16="http://schemas.microsoft.com/office/drawing/2014/main" val="3845770349"/>
                  </a:ext>
                </a:extLst>
              </a:tr>
              <a:tr h="33470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>
                          <a:solidFill>
                            <a:srgbClr val="FF0000"/>
                          </a:solidFill>
                          <a:effectLst/>
                        </a:rPr>
                        <a:t>AMORON'I MANIA</a:t>
                      </a:r>
                      <a:endParaRPr lang="fr-FR" sz="1000">
                        <a:solidFill>
                          <a:srgbClr val="FF0000"/>
                        </a:solidFill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2175" marR="6217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>
                          <a:solidFill>
                            <a:srgbClr val="FF0000"/>
                          </a:solidFill>
                          <a:effectLst/>
                        </a:rPr>
                        <a:t>5.7%</a:t>
                      </a:r>
                      <a:endParaRPr lang="fr-FR" sz="1000">
                        <a:solidFill>
                          <a:srgbClr val="FF0000"/>
                        </a:solidFill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2175" marR="6217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>
                          <a:solidFill>
                            <a:srgbClr val="FF0000"/>
                          </a:solidFill>
                          <a:effectLst/>
                        </a:rPr>
                        <a:t>61.2%</a:t>
                      </a:r>
                      <a:endParaRPr lang="fr-FR" sz="1000">
                        <a:solidFill>
                          <a:srgbClr val="FF0000"/>
                        </a:solidFill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2175" marR="6217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>
                          <a:solidFill>
                            <a:srgbClr val="FF0000"/>
                          </a:solidFill>
                          <a:effectLst/>
                        </a:rPr>
                        <a:t>Moyenne (50–70%)</a:t>
                      </a:r>
                      <a:endParaRPr lang="fr-FR" sz="1000">
                        <a:solidFill>
                          <a:srgbClr val="FF0000"/>
                        </a:solidFill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2175" marR="6217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 dirty="0">
                          <a:solidFill>
                            <a:srgbClr val="FF0000"/>
                          </a:solidFill>
                          <a:effectLst/>
                        </a:rPr>
                        <a:t>7.4%</a:t>
                      </a:r>
                      <a:endParaRPr lang="fr-FR" sz="1000" dirty="0">
                        <a:solidFill>
                          <a:srgbClr val="FF0000"/>
                        </a:solidFill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2175" marR="6217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>
                          <a:solidFill>
                            <a:srgbClr val="FF0000"/>
                          </a:solidFill>
                          <a:effectLst/>
                        </a:rPr>
                        <a:t>Oui</a:t>
                      </a:r>
                      <a:endParaRPr lang="fr-FR" sz="1000">
                        <a:solidFill>
                          <a:srgbClr val="FF0000"/>
                        </a:solidFill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2175" marR="6217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>
                          <a:solidFill>
                            <a:srgbClr val="FF0000"/>
                          </a:solidFill>
                          <a:effectLst/>
                        </a:rPr>
                        <a:t>Oui</a:t>
                      </a:r>
                      <a:endParaRPr lang="fr-FR" sz="1000">
                        <a:solidFill>
                          <a:srgbClr val="FF0000"/>
                        </a:solidFill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2175" marR="62175" marT="0" marB="0"/>
                </a:tc>
                <a:extLst>
                  <a:ext uri="{0D108BD9-81ED-4DB2-BD59-A6C34878D82A}">
                    <a16:rowId xmlns:a16="http://schemas.microsoft.com/office/drawing/2014/main" val="4231563681"/>
                  </a:ext>
                </a:extLst>
              </a:tr>
              <a:tr h="33470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>
                          <a:solidFill>
                            <a:srgbClr val="FF0000"/>
                          </a:solidFill>
                          <a:effectLst/>
                        </a:rPr>
                        <a:t>BONGOLAVA</a:t>
                      </a:r>
                      <a:endParaRPr lang="fr-FR" sz="1000">
                        <a:solidFill>
                          <a:srgbClr val="FF0000"/>
                        </a:solidFill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2175" marR="6217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>
                          <a:solidFill>
                            <a:srgbClr val="FF0000"/>
                          </a:solidFill>
                          <a:effectLst/>
                        </a:rPr>
                        <a:t>6.2%</a:t>
                      </a:r>
                      <a:endParaRPr lang="fr-FR" sz="1000">
                        <a:solidFill>
                          <a:srgbClr val="FF0000"/>
                        </a:solidFill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2175" marR="6217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>
                          <a:solidFill>
                            <a:srgbClr val="FF0000"/>
                          </a:solidFill>
                          <a:effectLst/>
                        </a:rPr>
                        <a:t>58.9%</a:t>
                      </a:r>
                      <a:endParaRPr lang="fr-FR" sz="1000">
                        <a:solidFill>
                          <a:srgbClr val="FF0000"/>
                        </a:solidFill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2175" marR="6217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>
                          <a:solidFill>
                            <a:srgbClr val="FF0000"/>
                          </a:solidFill>
                          <a:effectLst/>
                        </a:rPr>
                        <a:t>Moyenne (50–70%)</a:t>
                      </a:r>
                      <a:endParaRPr lang="fr-FR" sz="1000">
                        <a:solidFill>
                          <a:srgbClr val="FF0000"/>
                        </a:solidFill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2175" marR="6217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 dirty="0">
                          <a:solidFill>
                            <a:srgbClr val="FF0000"/>
                          </a:solidFill>
                          <a:effectLst/>
                        </a:rPr>
                        <a:t>1.0%</a:t>
                      </a:r>
                      <a:endParaRPr lang="fr-FR" sz="1000" dirty="0">
                        <a:solidFill>
                          <a:srgbClr val="FF0000"/>
                        </a:solidFill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2175" marR="6217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 dirty="0" err="1">
                          <a:solidFill>
                            <a:srgbClr val="FF0000"/>
                          </a:solidFill>
                          <a:effectLst/>
                        </a:rPr>
                        <a:t>Oui</a:t>
                      </a:r>
                      <a:endParaRPr lang="fr-FR" sz="1000" dirty="0">
                        <a:solidFill>
                          <a:srgbClr val="FF0000"/>
                        </a:solidFill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2175" marR="6217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>
                          <a:solidFill>
                            <a:srgbClr val="FF0000"/>
                          </a:solidFill>
                          <a:effectLst/>
                        </a:rPr>
                        <a:t>Oui</a:t>
                      </a:r>
                      <a:endParaRPr lang="fr-FR" sz="1000">
                        <a:solidFill>
                          <a:srgbClr val="FF0000"/>
                        </a:solidFill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2175" marR="62175" marT="0" marB="0"/>
                </a:tc>
                <a:extLst>
                  <a:ext uri="{0D108BD9-81ED-4DB2-BD59-A6C34878D82A}">
                    <a16:rowId xmlns:a16="http://schemas.microsoft.com/office/drawing/2014/main" val="2173345282"/>
                  </a:ext>
                </a:extLst>
              </a:tr>
              <a:tr h="33470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>
                          <a:solidFill>
                            <a:srgbClr val="FF0000"/>
                          </a:solidFill>
                          <a:effectLst/>
                        </a:rPr>
                        <a:t>ATSINANANA</a:t>
                      </a:r>
                      <a:endParaRPr lang="fr-FR" sz="1000">
                        <a:solidFill>
                          <a:srgbClr val="FF0000"/>
                        </a:solidFill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2175" marR="6217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>
                          <a:solidFill>
                            <a:srgbClr val="FF0000"/>
                          </a:solidFill>
                          <a:effectLst/>
                        </a:rPr>
                        <a:t>4.6%</a:t>
                      </a:r>
                      <a:endParaRPr lang="fr-FR" sz="1000">
                        <a:solidFill>
                          <a:srgbClr val="FF0000"/>
                        </a:solidFill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2175" marR="6217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>
                          <a:solidFill>
                            <a:srgbClr val="FF0000"/>
                          </a:solidFill>
                          <a:effectLst/>
                        </a:rPr>
                        <a:t>65.6%</a:t>
                      </a:r>
                      <a:endParaRPr lang="fr-FR" sz="1000">
                        <a:solidFill>
                          <a:srgbClr val="FF0000"/>
                        </a:solidFill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2175" marR="6217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>
                          <a:solidFill>
                            <a:srgbClr val="FF0000"/>
                          </a:solidFill>
                          <a:effectLst/>
                        </a:rPr>
                        <a:t>Moyenne (50–70%)</a:t>
                      </a:r>
                      <a:endParaRPr lang="fr-FR" sz="1000">
                        <a:solidFill>
                          <a:srgbClr val="FF0000"/>
                        </a:solidFill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2175" marR="6217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>
                          <a:solidFill>
                            <a:srgbClr val="FF0000"/>
                          </a:solidFill>
                          <a:effectLst/>
                        </a:rPr>
                        <a:t>5.9%</a:t>
                      </a:r>
                      <a:endParaRPr lang="fr-FR" sz="1000">
                        <a:solidFill>
                          <a:srgbClr val="FF0000"/>
                        </a:solidFill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2175" marR="6217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 dirty="0" err="1">
                          <a:solidFill>
                            <a:srgbClr val="FF0000"/>
                          </a:solidFill>
                          <a:effectLst/>
                        </a:rPr>
                        <a:t>Oui</a:t>
                      </a:r>
                      <a:endParaRPr lang="fr-FR" sz="1000" dirty="0">
                        <a:solidFill>
                          <a:srgbClr val="FF0000"/>
                        </a:solidFill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2175" marR="6217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 dirty="0" err="1">
                          <a:solidFill>
                            <a:srgbClr val="FF0000"/>
                          </a:solidFill>
                          <a:effectLst/>
                        </a:rPr>
                        <a:t>Oui</a:t>
                      </a:r>
                      <a:endParaRPr lang="fr-FR" sz="1000" dirty="0">
                        <a:solidFill>
                          <a:srgbClr val="FF0000"/>
                        </a:solidFill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2175" marR="62175" marT="0" marB="0"/>
                </a:tc>
                <a:extLst>
                  <a:ext uri="{0D108BD9-81ED-4DB2-BD59-A6C34878D82A}">
                    <a16:rowId xmlns:a16="http://schemas.microsoft.com/office/drawing/2014/main" val="2721299413"/>
                  </a:ext>
                </a:extLst>
              </a:tr>
              <a:tr h="30977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>
                          <a:solidFill>
                            <a:srgbClr val="FF0000"/>
                          </a:solidFill>
                          <a:effectLst/>
                        </a:rPr>
                        <a:t>HAUTE MATSIATRA</a:t>
                      </a:r>
                      <a:endParaRPr lang="fr-FR" sz="1000">
                        <a:solidFill>
                          <a:srgbClr val="FF0000"/>
                        </a:solidFill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2175" marR="6217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>
                          <a:solidFill>
                            <a:srgbClr val="FF0000"/>
                          </a:solidFill>
                          <a:effectLst/>
                        </a:rPr>
                        <a:t>5.1%</a:t>
                      </a:r>
                      <a:endParaRPr lang="fr-FR" sz="1000">
                        <a:solidFill>
                          <a:srgbClr val="FF0000"/>
                        </a:solidFill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2175" marR="6217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>
                          <a:solidFill>
                            <a:srgbClr val="FF0000"/>
                          </a:solidFill>
                          <a:effectLst/>
                        </a:rPr>
                        <a:t>69.0%</a:t>
                      </a:r>
                      <a:endParaRPr lang="fr-FR" sz="1000">
                        <a:solidFill>
                          <a:srgbClr val="FF0000"/>
                        </a:solidFill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2175" marR="6217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>
                          <a:solidFill>
                            <a:srgbClr val="FF0000"/>
                          </a:solidFill>
                          <a:effectLst/>
                        </a:rPr>
                        <a:t>Moyenne (50–70%)</a:t>
                      </a:r>
                      <a:endParaRPr lang="fr-FR" sz="1000">
                        <a:solidFill>
                          <a:srgbClr val="FF0000"/>
                        </a:solidFill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2175" marR="6217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>
                          <a:solidFill>
                            <a:srgbClr val="FF0000"/>
                          </a:solidFill>
                          <a:effectLst/>
                        </a:rPr>
                        <a:t>2.7%</a:t>
                      </a:r>
                      <a:endParaRPr lang="fr-FR" sz="1000">
                        <a:solidFill>
                          <a:srgbClr val="FF0000"/>
                        </a:solidFill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2175" marR="6217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 dirty="0" err="1">
                          <a:solidFill>
                            <a:srgbClr val="FF0000"/>
                          </a:solidFill>
                          <a:effectLst/>
                        </a:rPr>
                        <a:t>Oui</a:t>
                      </a:r>
                      <a:endParaRPr lang="fr-FR" sz="1000" dirty="0">
                        <a:solidFill>
                          <a:srgbClr val="FF0000"/>
                        </a:solidFill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2175" marR="6217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 dirty="0" err="1">
                          <a:solidFill>
                            <a:srgbClr val="FF0000"/>
                          </a:solidFill>
                          <a:effectLst/>
                        </a:rPr>
                        <a:t>Oui</a:t>
                      </a:r>
                      <a:endParaRPr lang="fr-FR" sz="1000" dirty="0">
                        <a:solidFill>
                          <a:srgbClr val="FF0000"/>
                        </a:solidFill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2175" marR="62175" marT="0" marB="0"/>
                </a:tc>
                <a:extLst>
                  <a:ext uri="{0D108BD9-81ED-4DB2-BD59-A6C34878D82A}">
                    <a16:rowId xmlns:a16="http://schemas.microsoft.com/office/drawing/2014/main" val="636390460"/>
                  </a:ext>
                </a:extLst>
              </a:tr>
              <a:tr h="33470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 b="0">
                          <a:solidFill>
                            <a:srgbClr val="FF0000"/>
                          </a:solidFill>
                          <a:effectLst/>
                        </a:rPr>
                        <a:t>ANALAMANGA</a:t>
                      </a:r>
                      <a:endParaRPr lang="fr-FR" sz="1000" b="0">
                        <a:solidFill>
                          <a:srgbClr val="FF0000"/>
                        </a:solidFill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2175" marR="6217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 b="0">
                          <a:solidFill>
                            <a:srgbClr val="FF0000"/>
                          </a:solidFill>
                          <a:effectLst/>
                        </a:rPr>
                        <a:t>4.7%</a:t>
                      </a:r>
                      <a:endParaRPr lang="fr-FR" sz="1000" b="0">
                        <a:solidFill>
                          <a:srgbClr val="FF0000"/>
                        </a:solidFill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2175" marR="6217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 b="0">
                          <a:solidFill>
                            <a:srgbClr val="FF0000"/>
                          </a:solidFill>
                          <a:effectLst/>
                        </a:rPr>
                        <a:t>77.8%</a:t>
                      </a:r>
                      <a:endParaRPr lang="fr-FR" sz="1000" b="0">
                        <a:solidFill>
                          <a:srgbClr val="FF0000"/>
                        </a:solidFill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2175" marR="6217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 b="0">
                          <a:solidFill>
                            <a:srgbClr val="FF0000"/>
                          </a:solidFill>
                          <a:effectLst/>
                        </a:rPr>
                        <a:t>Bonne (&gt;70%)</a:t>
                      </a:r>
                      <a:endParaRPr lang="fr-FR" sz="1000" b="0">
                        <a:solidFill>
                          <a:srgbClr val="FF0000"/>
                        </a:solidFill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2175" marR="6217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 b="0">
                          <a:solidFill>
                            <a:srgbClr val="FF0000"/>
                          </a:solidFill>
                          <a:effectLst/>
                        </a:rPr>
                        <a:t>12.9%</a:t>
                      </a:r>
                      <a:endParaRPr lang="fr-FR" sz="1000" b="0">
                        <a:solidFill>
                          <a:srgbClr val="FF0000"/>
                        </a:solidFill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2175" marR="6217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 b="0" kern="1200" dirty="0" err="1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Oui</a:t>
                      </a:r>
                      <a:endParaRPr lang="fr-FR" sz="1000" b="0" kern="120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2175" marR="6217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 b="0" dirty="0" err="1">
                          <a:solidFill>
                            <a:srgbClr val="FF0000"/>
                          </a:solidFill>
                          <a:effectLst/>
                          <a:latin typeface="+mn-lt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Oui</a:t>
                      </a:r>
                      <a:endParaRPr lang="fr-FR" sz="1000" b="0" dirty="0">
                        <a:solidFill>
                          <a:srgbClr val="FF0000"/>
                        </a:solidFill>
                        <a:effectLst/>
                        <a:latin typeface="+mn-lt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2175" marR="62175" marT="0" marB="0"/>
                </a:tc>
                <a:extLst>
                  <a:ext uri="{0D108BD9-81ED-4DB2-BD59-A6C34878D82A}">
                    <a16:rowId xmlns:a16="http://schemas.microsoft.com/office/drawing/2014/main" val="634639838"/>
                  </a:ext>
                </a:extLst>
              </a:tr>
              <a:tr h="33470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 b="0">
                          <a:solidFill>
                            <a:srgbClr val="FF0000"/>
                          </a:solidFill>
                          <a:effectLst/>
                        </a:rPr>
                        <a:t>MENABE</a:t>
                      </a:r>
                      <a:endParaRPr lang="fr-FR" sz="1000" b="0">
                        <a:solidFill>
                          <a:srgbClr val="FF0000"/>
                        </a:solidFill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2175" marR="6217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 b="0">
                          <a:solidFill>
                            <a:srgbClr val="FF0000"/>
                          </a:solidFill>
                          <a:effectLst/>
                        </a:rPr>
                        <a:t>3.2%</a:t>
                      </a:r>
                      <a:endParaRPr lang="fr-FR" sz="1000" b="0">
                        <a:solidFill>
                          <a:srgbClr val="FF0000"/>
                        </a:solidFill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2175" marR="6217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 b="0">
                          <a:solidFill>
                            <a:srgbClr val="FF0000"/>
                          </a:solidFill>
                          <a:effectLst/>
                        </a:rPr>
                        <a:t>15.0%</a:t>
                      </a:r>
                      <a:endParaRPr lang="fr-FR" sz="1000" b="0">
                        <a:solidFill>
                          <a:srgbClr val="FF0000"/>
                        </a:solidFill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2175" marR="6217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 b="0">
                          <a:solidFill>
                            <a:srgbClr val="FF0000"/>
                          </a:solidFill>
                          <a:effectLst/>
                        </a:rPr>
                        <a:t>Faible (&lt;50%)</a:t>
                      </a:r>
                      <a:endParaRPr lang="fr-FR" sz="1000" b="0">
                        <a:solidFill>
                          <a:srgbClr val="FF0000"/>
                        </a:solidFill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2175" marR="6217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 b="0">
                          <a:solidFill>
                            <a:srgbClr val="FF0000"/>
                          </a:solidFill>
                          <a:effectLst/>
                        </a:rPr>
                        <a:t>2.8%</a:t>
                      </a:r>
                      <a:endParaRPr lang="fr-FR" sz="1000" b="0">
                        <a:solidFill>
                          <a:srgbClr val="FF0000"/>
                        </a:solidFill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2175" marR="6217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 b="0" kern="1200" dirty="0" err="1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Oui</a:t>
                      </a:r>
                      <a:endParaRPr lang="fr-FR" sz="1000" b="0" kern="120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2175" marR="6217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 b="0" dirty="0" err="1">
                          <a:solidFill>
                            <a:srgbClr val="FF0000"/>
                          </a:solidFill>
                          <a:effectLst/>
                          <a:latin typeface="+mn-lt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Oui</a:t>
                      </a:r>
                      <a:endParaRPr lang="fr-FR" sz="1000" b="0" dirty="0">
                        <a:solidFill>
                          <a:srgbClr val="FF0000"/>
                        </a:solidFill>
                        <a:effectLst/>
                        <a:latin typeface="+mn-lt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2175" marR="62175" marT="0" marB="0"/>
                </a:tc>
                <a:extLst>
                  <a:ext uri="{0D108BD9-81ED-4DB2-BD59-A6C34878D82A}">
                    <a16:rowId xmlns:a16="http://schemas.microsoft.com/office/drawing/2014/main" val="3614900666"/>
                  </a:ext>
                </a:extLst>
              </a:tr>
              <a:tr h="33470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 b="0">
                          <a:solidFill>
                            <a:srgbClr val="FF0000"/>
                          </a:solidFill>
                          <a:effectLst/>
                        </a:rPr>
                        <a:t>BOENY</a:t>
                      </a:r>
                      <a:endParaRPr lang="fr-FR" sz="1000" b="0">
                        <a:solidFill>
                          <a:srgbClr val="FF0000"/>
                        </a:solidFill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2175" marR="6217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 b="0">
                          <a:solidFill>
                            <a:srgbClr val="FF0000"/>
                          </a:solidFill>
                          <a:effectLst/>
                        </a:rPr>
                        <a:t>4.1%</a:t>
                      </a:r>
                      <a:endParaRPr lang="fr-FR" sz="1000" b="0">
                        <a:solidFill>
                          <a:srgbClr val="FF0000"/>
                        </a:solidFill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2175" marR="6217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 b="0">
                          <a:solidFill>
                            <a:srgbClr val="FF0000"/>
                          </a:solidFill>
                          <a:effectLst/>
                        </a:rPr>
                        <a:t>52.1%</a:t>
                      </a:r>
                      <a:endParaRPr lang="fr-FR" sz="1000" b="0">
                        <a:solidFill>
                          <a:srgbClr val="FF0000"/>
                        </a:solidFill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2175" marR="6217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 b="0">
                          <a:solidFill>
                            <a:srgbClr val="FF0000"/>
                          </a:solidFill>
                          <a:effectLst/>
                        </a:rPr>
                        <a:t>Moyenne (50–70%)</a:t>
                      </a:r>
                      <a:endParaRPr lang="fr-FR" sz="1000" b="0">
                        <a:solidFill>
                          <a:srgbClr val="FF0000"/>
                        </a:solidFill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2175" marR="6217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 b="0">
                          <a:solidFill>
                            <a:srgbClr val="FF0000"/>
                          </a:solidFill>
                          <a:effectLst/>
                        </a:rPr>
                        <a:t>5.5%</a:t>
                      </a:r>
                      <a:endParaRPr lang="fr-FR" sz="1000" b="0">
                        <a:solidFill>
                          <a:srgbClr val="FF0000"/>
                        </a:solidFill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2175" marR="6217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 b="0" dirty="0" err="1">
                          <a:solidFill>
                            <a:srgbClr val="FF0000"/>
                          </a:solidFill>
                          <a:effectLst/>
                        </a:rPr>
                        <a:t>Oui</a:t>
                      </a:r>
                      <a:endParaRPr lang="fr-FR" sz="1000" b="0" dirty="0">
                        <a:solidFill>
                          <a:srgbClr val="FF0000"/>
                        </a:solidFill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2175" marR="6217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 b="0" dirty="0" err="1">
                          <a:solidFill>
                            <a:srgbClr val="FF0000"/>
                          </a:solidFill>
                          <a:effectLst/>
                          <a:latin typeface="+mn-lt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Oui</a:t>
                      </a:r>
                      <a:endParaRPr lang="fr-FR" sz="1000" b="0" dirty="0">
                        <a:solidFill>
                          <a:srgbClr val="FF0000"/>
                        </a:solidFill>
                        <a:effectLst/>
                        <a:latin typeface="+mn-lt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2175" marR="62175" marT="0" marB="0"/>
                </a:tc>
                <a:extLst>
                  <a:ext uri="{0D108BD9-81ED-4DB2-BD59-A6C34878D82A}">
                    <a16:rowId xmlns:a16="http://schemas.microsoft.com/office/drawing/2014/main" val="3094081573"/>
                  </a:ext>
                </a:extLst>
              </a:tr>
              <a:tr h="33470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>
                          <a:effectLst/>
                        </a:rPr>
                        <a:t>ANDROY</a:t>
                      </a:r>
                      <a:endParaRPr lang="fr-FR" sz="100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2175" marR="6217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>
                          <a:effectLst/>
                        </a:rPr>
                        <a:t>3.9%</a:t>
                      </a:r>
                      <a:endParaRPr lang="fr-FR" sz="100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2175" marR="6217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>
                          <a:effectLst/>
                        </a:rPr>
                        <a:t>42.1%</a:t>
                      </a:r>
                      <a:endParaRPr lang="fr-FR" sz="100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2175" marR="6217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>
                          <a:effectLst/>
                        </a:rPr>
                        <a:t>Faible (&lt;50%)</a:t>
                      </a:r>
                      <a:endParaRPr lang="fr-FR" sz="100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2175" marR="6217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>
                          <a:effectLst/>
                        </a:rPr>
                        <a:t>2.5%</a:t>
                      </a:r>
                      <a:endParaRPr lang="fr-FR" sz="100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2175" marR="6217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>
                          <a:effectLst/>
                        </a:rPr>
                        <a:t>Non</a:t>
                      </a:r>
                      <a:endParaRPr lang="fr-FR" sz="100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2175" marR="6217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>
                          <a:effectLst/>
                        </a:rPr>
                        <a:t>Non</a:t>
                      </a:r>
                      <a:endParaRPr lang="fr-FR" sz="100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2175" marR="62175" marT="0" marB="0"/>
                </a:tc>
                <a:extLst>
                  <a:ext uri="{0D108BD9-81ED-4DB2-BD59-A6C34878D82A}">
                    <a16:rowId xmlns:a16="http://schemas.microsoft.com/office/drawing/2014/main" val="340054623"/>
                  </a:ext>
                </a:extLst>
              </a:tr>
              <a:tr h="33470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>
                          <a:effectLst/>
                        </a:rPr>
                        <a:t>IHOROMBE</a:t>
                      </a:r>
                      <a:endParaRPr lang="fr-FR" sz="100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2175" marR="6217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>
                          <a:effectLst/>
                        </a:rPr>
                        <a:t>3.8%</a:t>
                      </a:r>
                      <a:endParaRPr lang="fr-FR" sz="100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2175" marR="6217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>
                          <a:effectLst/>
                        </a:rPr>
                        <a:t>47.8%</a:t>
                      </a:r>
                      <a:endParaRPr lang="fr-FR" sz="100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2175" marR="6217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>
                          <a:effectLst/>
                        </a:rPr>
                        <a:t>Faible (&lt;50%)</a:t>
                      </a:r>
                      <a:endParaRPr lang="fr-FR" sz="100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2175" marR="6217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>
                          <a:effectLst/>
                        </a:rPr>
                        <a:t>2.0%</a:t>
                      </a:r>
                      <a:endParaRPr lang="fr-FR" sz="100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2175" marR="6217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>
                          <a:effectLst/>
                        </a:rPr>
                        <a:t>Non</a:t>
                      </a:r>
                      <a:endParaRPr lang="fr-FR" sz="100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2175" marR="6217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 dirty="0">
                          <a:effectLst/>
                        </a:rPr>
                        <a:t>Non</a:t>
                      </a:r>
                      <a:endParaRPr lang="fr-FR" sz="1000" dirty="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2175" marR="62175" marT="0" marB="0"/>
                </a:tc>
                <a:extLst>
                  <a:ext uri="{0D108BD9-81ED-4DB2-BD59-A6C34878D82A}">
                    <a16:rowId xmlns:a16="http://schemas.microsoft.com/office/drawing/2014/main" val="283310709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dirty="0"/>
              <a:t>Tableau </a:t>
            </a:r>
            <a:r>
              <a:rPr dirty="0" err="1"/>
              <a:t>consolidé</a:t>
            </a:r>
            <a:r>
              <a:rPr lang="fr-FR" dirty="0"/>
              <a:t> des scores </a:t>
            </a:r>
            <a:endParaRPr dirty="0"/>
          </a:p>
        </p:txBody>
      </p:sp>
      <p:graphicFrame>
        <p:nvGraphicFramePr>
          <p:cNvPr id="3" name="Tableau 2">
            <a:extLst>
              <a:ext uri="{FF2B5EF4-FFF2-40B4-BE49-F238E27FC236}">
                <a16:creationId xmlns:a16="http://schemas.microsoft.com/office/drawing/2014/main" id="{AE1088FA-00BB-BE2A-3E3A-B68594AC1C9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63241021"/>
              </p:ext>
            </p:extLst>
          </p:nvPr>
        </p:nvGraphicFramePr>
        <p:xfrm>
          <a:off x="548641" y="1438879"/>
          <a:ext cx="7955283" cy="488485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136469">
                  <a:extLst>
                    <a:ext uri="{9D8B030D-6E8A-4147-A177-3AD203B41FA5}">
                      <a16:colId xmlns:a16="http://schemas.microsoft.com/office/drawing/2014/main" val="24820181"/>
                    </a:ext>
                  </a:extLst>
                </a:gridCol>
                <a:gridCol w="1136469">
                  <a:extLst>
                    <a:ext uri="{9D8B030D-6E8A-4147-A177-3AD203B41FA5}">
                      <a16:colId xmlns:a16="http://schemas.microsoft.com/office/drawing/2014/main" val="3407753292"/>
                    </a:ext>
                  </a:extLst>
                </a:gridCol>
                <a:gridCol w="1136469">
                  <a:extLst>
                    <a:ext uri="{9D8B030D-6E8A-4147-A177-3AD203B41FA5}">
                      <a16:colId xmlns:a16="http://schemas.microsoft.com/office/drawing/2014/main" val="2741069912"/>
                    </a:ext>
                  </a:extLst>
                </a:gridCol>
                <a:gridCol w="1406432">
                  <a:extLst>
                    <a:ext uri="{9D8B030D-6E8A-4147-A177-3AD203B41FA5}">
                      <a16:colId xmlns:a16="http://schemas.microsoft.com/office/drawing/2014/main" val="1390717564"/>
                    </a:ext>
                  </a:extLst>
                </a:gridCol>
                <a:gridCol w="866506">
                  <a:extLst>
                    <a:ext uri="{9D8B030D-6E8A-4147-A177-3AD203B41FA5}">
                      <a16:colId xmlns:a16="http://schemas.microsoft.com/office/drawing/2014/main" val="2798223486"/>
                    </a:ext>
                  </a:extLst>
                </a:gridCol>
                <a:gridCol w="1136469">
                  <a:extLst>
                    <a:ext uri="{9D8B030D-6E8A-4147-A177-3AD203B41FA5}">
                      <a16:colId xmlns:a16="http://schemas.microsoft.com/office/drawing/2014/main" val="790626920"/>
                    </a:ext>
                  </a:extLst>
                </a:gridCol>
                <a:gridCol w="1136469">
                  <a:extLst>
                    <a:ext uri="{9D8B030D-6E8A-4147-A177-3AD203B41FA5}">
                      <a16:colId xmlns:a16="http://schemas.microsoft.com/office/drawing/2014/main" val="3379120372"/>
                    </a:ext>
                  </a:extLst>
                </a:gridCol>
              </a:tblGrid>
              <a:tr h="35889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 dirty="0" err="1">
                          <a:effectLst/>
                        </a:rPr>
                        <a:t>Région</a:t>
                      </a:r>
                      <a:endParaRPr lang="fr-FR" sz="1000" dirty="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2175" marR="6217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>
                          <a:effectLst/>
                        </a:rPr>
                        <a:t>Poids DREN</a:t>
                      </a:r>
                      <a:endParaRPr lang="fr-FR" sz="100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2175" marR="6217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 dirty="0">
                          <a:effectLst/>
                        </a:rPr>
                        <a:t>Engagement DREN</a:t>
                      </a:r>
                      <a:endParaRPr lang="fr-FR" sz="1000" dirty="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2175" marR="6217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 dirty="0">
                          <a:effectLst/>
                        </a:rPr>
                        <a:t>Zone perf.</a:t>
                      </a:r>
                      <a:endParaRPr lang="fr-FR" sz="1000" dirty="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2175" marR="6217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 dirty="0" err="1">
                          <a:effectLst/>
                        </a:rPr>
                        <a:t>Poids</a:t>
                      </a:r>
                      <a:r>
                        <a:rPr lang="en-US" sz="1000" dirty="0">
                          <a:effectLst/>
                        </a:rPr>
                        <a:t> ETFP</a:t>
                      </a:r>
                      <a:endParaRPr lang="fr-FR" sz="1000" dirty="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2175" marR="6217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 dirty="0" err="1">
                          <a:effectLst/>
                        </a:rPr>
                        <a:t>Prioritaire</a:t>
                      </a:r>
                      <a:r>
                        <a:rPr lang="en-US" sz="1000" dirty="0">
                          <a:effectLst/>
                        </a:rPr>
                        <a:t> DREN</a:t>
                      </a:r>
                      <a:endParaRPr lang="fr-FR" sz="1000" dirty="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2175" marR="6217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 dirty="0" err="1">
                          <a:effectLst/>
                        </a:rPr>
                        <a:t>Sélection</a:t>
                      </a:r>
                      <a:r>
                        <a:rPr lang="en-US" sz="1000" dirty="0">
                          <a:effectLst/>
                        </a:rPr>
                        <a:t> finale</a:t>
                      </a:r>
                      <a:endParaRPr lang="fr-FR" sz="1000" dirty="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2175" marR="62175" marT="0" marB="0"/>
                </a:tc>
                <a:extLst>
                  <a:ext uri="{0D108BD9-81ED-4DB2-BD59-A6C34878D82A}">
                    <a16:rowId xmlns:a16="http://schemas.microsoft.com/office/drawing/2014/main" val="2439687652"/>
                  </a:ext>
                </a:extLst>
              </a:tr>
              <a:tr h="35889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SAVA</a:t>
                      </a:r>
                      <a:endParaRPr lang="fr-FR" sz="110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6667" marR="6666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3.9%</a:t>
                      </a:r>
                      <a:endParaRPr lang="fr-FR" sz="110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6667" marR="6666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56.0%</a:t>
                      </a:r>
                      <a:endParaRPr lang="fr-FR" sz="110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6667" marR="6666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Moyenne (50–70%)</a:t>
                      </a:r>
                      <a:endParaRPr lang="fr-FR" sz="110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6667" marR="6666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3.5%</a:t>
                      </a:r>
                      <a:endParaRPr lang="fr-FR" sz="110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6667" marR="6666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Non</a:t>
                      </a:r>
                      <a:endParaRPr lang="fr-FR" sz="110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6667" marR="6666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 dirty="0">
                          <a:effectLst/>
                        </a:rPr>
                        <a:t>Non</a:t>
                      </a:r>
                      <a:endParaRPr lang="fr-FR" sz="1100" dirty="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6667" marR="66667" marT="0" marB="0"/>
                </a:tc>
                <a:extLst>
                  <a:ext uri="{0D108BD9-81ED-4DB2-BD59-A6C34878D82A}">
                    <a16:rowId xmlns:a16="http://schemas.microsoft.com/office/drawing/2014/main" val="3998000711"/>
                  </a:ext>
                </a:extLst>
              </a:tr>
              <a:tr h="35889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BETSIBOKA</a:t>
                      </a:r>
                      <a:endParaRPr lang="fr-FR" sz="110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6667" marR="6666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4.8%</a:t>
                      </a:r>
                      <a:endParaRPr lang="fr-FR" sz="110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6667" marR="6666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73.2%</a:t>
                      </a:r>
                      <a:endParaRPr lang="fr-FR" sz="110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6667" marR="6666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Bonne (&gt;70%)</a:t>
                      </a:r>
                      <a:endParaRPr lang="fr-FR" sz="110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6667" marR="6666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1.9%</a:t>
                      </a:r>
                      <a:endParaRPr lang="fr-FR" sz="110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6667" marR="6666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Non</a:t>
                      </a:r>
                      <a:endParaRPr lang="fr-FR" sz="110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6667" marR="6666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Non</a:t>
                      </a:r>
                      <a:endParaRPr lang="fr-FR" sz="110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6667" marR="66667" marT="0" marB="0"/>
                </a:tc>
                <a:extLst>
                  <a:ext uri="{0D108BD9-81ED-4DB2-BD59-A6C34878D82A}">
                    <a16:rowId xmlns:a16="http://schemas.microsoft.com/office/drawing/2014/main" val="940177291"/>
                  </a:ext>
                </a:extLst>
              </a:tr>
              <a:tr h="35889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MELAKY</a:t>
                      </a:r>
                      <a:endParaRPr lang="fr-FR" sz="110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6667" marR="6666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4.9%</a:t>
                      </a:r>
                      <a:endParaRPr lang="fr-FR" sz="110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6667" marR="6666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69.8%</a:t>
                      </a:r>
                      <a:endParaRPr lang="fr-FR" sz="110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6667" marR="6666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 dirty="0">
                          <a:effectLst/>
                        </a:rPr>
                        <a:t>Moyenne (50–70%)</a:t>
                      </a:r>
                      <a:endParaRPr lang="fr-FR" sz="1100" dirty="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6667" marR="6666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0.6%</a:t>
                      </a:r>
                      <a:endParaRPr lang="fr-FR" sz="110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6667" marR="6666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Oui</a:t>
                      </a:r>
                      <a:endParaRPr lang="fr-FR" sz="110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6667" marR="6666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Non</a:t>
                      </a:r>
                      <a:endParaRPr lang="fr-FR" sz="110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6667" marR="66667" marT="0" marB="0"/>
                </a:tc>
                <a:extLst>
                  <a:ext uri="{0D108BD9-81ED-4DB2-BD59-A6C34878D82A}">
                    <a16:rowId xmlns:a16="http://schemas.microsoft.com/office/drawing/2014/main" val="2264618036"/>
                  </a:ext>
                </a:extLst>
              </a:tr>
              <a:tr h="35889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ANOSY</a:t>
                      </a:r>
                      <a:endParaRPr lang="fr-FR" sz="110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6667" marR="6666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3.8%</a:t>
                      </a:r>
                      <a:endParaRPr lang="fr-FR" sz="110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6667" marR="6666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66.9%</a:t>
                      </a:r>
                      <a:endParaRPr lang="fr-FR" sz="110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6667" marR="6666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Moyenne (50–70%)</a:t>
                      </a:r>
                      <a:endParaRPr lang="fr-FR" sz="110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6667" marR="6666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4.8%</a:t>
                      </a:r>
                      <a:endParaRPr lang="fr-FR" sz="110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6667" marR="6666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Non</a:t>
                      </a:r>
                      <a:endParaRPr lang="fr-FR" sz="110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6667" marR="6666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Non</a:t>
                      </a:r>
                      <a:endParaRPr lang="fr-FR" sz="110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6667" marR="66667" marT="0" marB="0"/>
                </a:tc>
                <a:extLst>
                  <a:ext uri="{0D108BD9-81ED-4DB2-BD59-A6C34878D82A}">
                    <a16:rowId xmlns:a16="http://schemas.microsoft.com/office/drawing/2014/main" val="602795782"/>
                  </a:ext>
                </a:extLst>
              </a:tr>
              <a:tr h="35889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ITASY</a:t>
                      </a:r>
                      <a:endParaRPr lang="fr-FR" sz="110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6667" marR="6666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3.6%</a:t>
                      </a:r>
                      <a:endParaRPr lang="fr-FR" sz="110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6667" marR="6666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53.4%</a:t>
                      </a:r>
                      <a:endParaRPr lang="fr-FR" sz="110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6667" marR="6666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Moyenne (50–70%)</a:t>
                      </a:r>
                      <a:endParaRPr lang="fr-FR" sz="110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6667" marR="6666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2.4%</a:t>
                      </a:r>
                      <a:endParaRPr lang="fr-FR" sz="110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6667" marR="6666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Non</a:t>
                      </a:r>
                      <a:endParaRPr lang="fr-FR" sz="110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6667" marR="6666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Non</a:t>
                      </a:r>
                      <a:endParaRPr lang="fr-FR" sz="110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6667" marR="66667" marT="0" marB="0"/>
                </a:tc>
                <a:extLst>
                  <a:ext uri="{0D108BD9-81ED-4DB2-BD59-A6C34878D82A}">
                    <a16:rowId xmlns:a16="http://schemas.microsoft.com/office/drawing/2014/main" val="2030100903"/>
                  </a:ext>
                </a:extLst>
              </a:tr>
              <a:tr h="35889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ANALANJIROFO</a:t>
                      </a:r>
                      <a:endParaRPr lang="fr-FR" sz="110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6667" marR="6666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4.0%</a:t>
                      </a:r>
                      <a:endParaRPr lang="fr-FR" sz="110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6667" marR="6666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74.1%</a:t>
                      </a:r>
                      <a:endParaRPr lang="fr-FR" sz="110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6667" marR="6666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Bonne (&gt;70%)</a:t>
                      </a:r>
                      <a:endParaRPr lang="fr-FR" sz="110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6667" marR="6666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4.9%</a:t>
                      </a:r>
                      <a:endParaRPr lang="fr-FR" sz="110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6667" marR="6666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Non</a:t>
                      </a:r>
                      <a:endParaRPr lang="fr-FR" sz="110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6667" marR="6666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Non</a:t>
                      </a:r>
                      <a:endParaRPr lang="fr-FR" sz="110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6667" marR="66667" marT="0" marB="0"/>
                </a:tc>
                <a:extLst>
                  <a:ext uri="{0D108BD9-81ED-4DB2-BD59-A6C34878D82A}">
                    <a16:rowId xmlns:a16="http://schemas.microsoft.com/office/drawing/2014/main" val="1397988214"/>
                  </a:ext>
                </a:extLst>
              </a:tr>
              <a:tr h="54630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ATSIMO-ATSINANANA</a:t>
                      </a:r>
                      <a:endParaRPr lang="fr-FR" sz="110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6667" marR="6666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4.4%</a:t>
                      </a:r>
                      <a:endParaRPr lang="fr-FR" sz="110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6667" marR="6666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71.4%</a:t>
                      </a:r>
                      <a:endParaRPr lang="fr-FR" sz="110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6667" marR="6666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Bonne (&gt;70%)</a:t>
                      </a:r>
                      <a:endParaRPr lang="fr-FR" sz="110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6667" marR="6666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nan%</a:t>
                      </a:r>
                      <a:endParaRPr lang="fr-FR" sz="110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6667" marR="6666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Non</a:t>
                      </a:r>
                      <a:endParaRPr lang="fr-FR" sz="110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6667" marR="6666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Non</a:t>
                      </a:r>
                      <a:endParaRPr lang="fr-FR" sz="110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6667" marR="66667" marT="0" marB="0"/>
                </a:tc>
                <a:extLst>
                  <a:ext uri="{0D108BD9-81ED-4DB2-BD59-A6C34878D82A}">
                    <a16:rowId xmlns:a16="http://schemas.microsoft.com/office/drawing/2014/main" val="2787247278"/>
                  </a:ext>
                </a:extLst>
              </a:tr>
              <a:tr h="54630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ALAOTRA-MANGORO</a:t>
                      </a:r>
                      <a:endParaRPr lang="fr-FR" sz="110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6667" marR="6666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3.8%</a:t>
                      </a:r>
                      <a:endParaRPr lang="fr-FR" sz="110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6667" marR="6666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65.8%</a:t>
                      </a:r>
                      <a:endParaRPr lang="fr-FR" sz="110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6667" marR="6666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Moyenne (50–70%)</a:t>
                      </a:r>
                      <a:endParaRPr lang="fr-FR" sz="110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6667" marR="6666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nan%</a:t>
                      </a:r>
                      <a:endParaRPr lang="fr-FR" sz="110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6667" marR="6666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Non</a:t>
                      </a:r>
                      <a:endParaRPr lang="fr-FR" sz="110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6667" marR="6666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Non</a:t>
                      </a:r>
                      <a:endParaRPr lang="fr-FR" sz="110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6667" marR="66667" marT="0" marB="0"/>
                </a:tc>
                <a:extLst>
                  <a:ext uri="{0D108BD9-81ED-4DB2-BD59-A6C34878D82A}">
                    <a16:rowId xmlns:a16="http://schemas.microsoft.com/office/drawing/2014/main" val="3297173107"/>
                  </a:ext>
                </a:extLst>
              </a:tr>
              <a:tr h="54630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ATSIMO-ANDREFANA</a:t>
                      </a:r>
                      <a:endParaRPr lang="fr-FR" sz="110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6667" marR="6666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6.0%</a:t>
                      </a:r>
                      <a:endParaRPr lang="fr-FR" sz="110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6667" marR="6666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63.5%</a:t>
                      </a:r>
                      <a:endParaRPr lang="fr-FR" sz="110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6667" marR="6666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Moyenne (50–70%)</a:t>
                      </a:r>
                      <a:endParaRPr lang="fr-FR" sz="110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6667" marR="6666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nan%</a:t>
                      </a:r>
                      <a:endParaRPr lang="fr-FR" sz="110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6667" marR="6666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Oui</a:t>
                      </a:r>
                      <a:endParaRPr lang="fr-FR" sz="110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6667" marR="6666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Non</a:t>
                      </a:r>
                      <a:endParaRPr lang="fr-FR" sz="110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6667" marR="66667" marT="0" marB="0"/>
                </a:tc>
                <a:extLst>
                  <a:ext uri="{0D108BD9-81ED-4DB2-BD59-A6C34878D82A}">
                    <a16:rowId xmlns:a16="http://schemas.microsoft.com/office/drawing/2014/main" val="3888796779"/>
                  </a:ext>
                </a:extLst>
              </a:tr>
              <a:tr h="73371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VATOVAVY-FITOVINANY</a:t>
                      </a:r>
                      <a:endParaRPr lang="fr-FR" sz="110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6667" marR="6666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4.5%</a:t>
                      </a:r>
                      <a:endParaRPr lang="fr-FR" sz="110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6667" marR="6666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55.0%</a:t>
                      </a:r>
                      <a:endParaRPr lang="fr-FR" sz="110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6667" marR="6666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Moyenne (50–70%)</a:t>
                      </a:r>
                      <a:endParaRPr lang="fr-FR" sz="110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6667" marR="6666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nan%</a:t>
                      </a:r>
                      <a:endParaRPr lang="fr-FR" sz="110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6667" marR="6666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Non</a:t>
                      </a:r>
                      <a:endParaRPr lang="fr-FR" sz="110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6667" marR="6666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 dirty="0">
                          <a:effectLst/>
                        </a:rPr>
                        <a:t>Non</a:t>
                      </a:r>
                      <a:endParaRPr lang="fr-FR" sz="1100" dirty="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6667" marR="66667" marT="0" marB="0"/>
                </a:tc>
                <a:extLst>
                  <a:ext uri="{0D108BD9-81ED-4DB2-BD59-A6C34878D82A}">
                    <a16:rowId xmlns:a16="http://schemas.microsoft.com/office/drawing/2014/main" val="424907262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0713558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dirty="0" err="1"/>
              <a:t>Nuage</a:t>
            </a:r>
            <a:r>
              <a:rPr dirty="0"/>
              <a:t> de points</a:t>
            </a:r>
          </a:p>
        </p:txBody>
      </p:sp>
      <p:pic>
        <p:nvPicPr>
          <p:cNvPr id="3" name="Picture 2" descr="Scatter_DREN_ETFP_new.png"/>
          <p:cNvPicPr>
            <a:picLocks noChangeAspect="1"/>
          </p:cNvPicPr>
          <p:nvPr/>
        </p:nvPicPr>
        <p:blipFill>
          <a:blip r:embed="rId2"/>
          <a:srcRect t="5442"/>
          <a:stretch/>
        </p:blipFill>
        <p:spPr>
          <a:xfrm>
            <a:off x="914400" y="1615440"/>
            <a:ext cx="6400800" cy="423672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Synthèse</a:t>
            </a:r>
            <a:endParaRPr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dirty="0"/>
              <a:t>Les </a:t>
            </a:r>
            <a:r>
              <a:rPr lang="fr-FR" dirty="0"/>
              <a:t>10</a:t>
            </a:r>
            <a:r>
              <a:rPr dirty="0"/>
              <a:t> </a:t>
            </a:r>
            <a:r>
              <a:rPr dirty="0" err="1"/>
              <a:t>régions</a:t>
            </a:r>
            <a:r>
              <a:rPr dirty="0"/>
              <a:t> </a:t>
            </a:r>
            <a:r>
              <a:rPr lang="fr-FR" dirty="0"/>
              <a:t>proposées</a:t>
            </a:r>
            <a:r>
              <a:rPr dirty="0"/>
              <a:t> </a:t>
            </a:r>
            <a:r>
              <a:rPr dirty="0" err="1"/>
              <a:t>présentent</a:t>
            </a:r>
            <a:r>
              <a:rPr dirty="0"/>
              <a:t> un </a:t>
            </a:r>
            <a:r>
              <a:rPr dirty="0" err="1"/>
              <a:t>poids</a:t>
            </a:r>
            <a:r>
              <a:rPr dirty="0"/>
              <a:t> </a:t>
            </a:r>
            <a:r>
              <a:rPr dirty="0" err="1"/>
              <a:t>budgétaire</a:t>
            </a:r>
            <a:r>
              <a:rPr dirty="0"/>
              <a:t> </a:t>
            </a:r>
            <a:r>
              <a:rPr dirty="0" err="1"/>
              <a:t>significatif</a:t>
            </a:r>
            <a:r>
              <a:rPr dirty="0"/>
              <a:t> et des performances </a:t>
            </a:r>
            <a:r>
              <a:rPr dirty="0" err="1"/>
              <a:t>nécessitant</a:t>
            </a:r>
            <a:r>
              <a:rPr dirty="0"/>
              <a:t> </a:t>
            </a:r>
            <a:r>
              <a:rPr dirty="0" err="1"/>
              <a:t>une</a:t>
            </a:r>
            <a:r>
              <a:rPr dirty="0"/>
              <a:t> attention </a:t>
            </a:r>
            <a:r>
              <a:rPr dirty="0" err="1"/>
              <a:t>renforcée</a:t>
            </a:r>
            <a:endParaRPr dirty="0"/>
          </a:p>
          <a:p>
            <a:endParaRPr dirty="0"/>
          </a:p>
          <a:p>
            <a:r>
              <a:rPr dirty="0" err="1"/>
              <a:t>Leur</a:t>
            </a:r>
            <a:r>
              <a:rPr dirty="0"/>
              <a:t> </a:t>
            </a:r>
            <a:r>
              <a:rPr dirty="0" err="1"/>
              <a:t>sélection</a:t>
            </a:r>
            <a:r>
              <a:rPr dirty="0"/>
              <a:t> </a:t>
            </a:r>
            <a:r>
              <a:rPr dirty="0" err="1"/>
              <a:t>permet</a:t>
            </a:r>
            <a:r>
              <a:rPr dirty="0"/>
              <a:t> de </a:t>
            </a:r>
            <a:r>
              <a:rPr dirty="0" err="1"/>
              <a:t>cibler</a:t>
            </a:r>
            <a:r>
              <a:rPr dirty="0"/>
              <a:t> les zones les plus </a:t>
            </a:r>
            <a:r>
              <a:rPr dirty="0" err="1"/>
              <a:t>stratégiques</a:t>
            </a:r>
            <a:r>
              <a:rPr dirty="0"/>
              <a:t> et </a:t>
            </a:r>
            <a:r>
              <a:rPr dirty="0" err="1"/>
              <a:t>vulnérables</a:t>
            </a:r>
            <a:r>
              <a:rPr lang="fr-FR" dirty="0"/>
              <a:t>, </a:t>
            </a:r>
            <a:r>
              <a:rPr dirty="0" err="1"/>
              <a:t>en</a:t>
            </a:r>
            <a:r>
              <a:rPr dirty="0"/>
              <a:t> </a:t>
            </a:r>
            <a:r>
              <a:rPr dirty="0" err="1"/>
              <a:t>intégrant</a:t>
            </a:r>
            <a:r>
              <a:rPr dirty="0"/>
              <a:t> </a:t>
            </a:r>
            <a:r>
              <a:rPr dirty="0" err="1"/>
              <a:t>aussi</a:t>
            </a:r>
            <a:r>
              <a:rPr dirty="0"/>
              <a:t> les </a:t>
            </a:r>
            <a:r>
              <a:rPr dirty="0" err="1"/>
              <a:t>régions</a:t>
            </a:r>
            <a:r>
              <a:rPr dirty="0"/>
              <a:t> à forte exposition </a:t>
            </a:r>
            <a:r>
              <a:rPr lang="fr-FR" dirty="0"/>
              <a:t>DR</a:t>
            </a:r>
            <a:r>
              <a:rPr dirty="0"/>
              <a:t>ETFP</a:t>
            </a:r>
            <a:r>
              <a:rPr lang="fr-FR" dirty="0"/>
              <a:t> (régions à grosse enveloppe pouvant devenir un point de fragilité)</a:t>
            </a:r>
            <a:endParaRPr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32</TotalTime>
  <Words>595</Words>
  <Application>Microsoft Office PowerPoint</Application>
  <PresentationFormat>Affichage à l'écran (4:3)</PresentationFormat>
  <Paragraphs>209</Paragraphs>
  <Slides>8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8</vt:i4>
      </vt:variant>
    </vt:vector>
  </HeadingPairs>
  <TitlesOfParts>
    <vt:vector size="13" baseType="lpstr">
      <vt:lpstr>Aptos</vt:lpstr>
      <vt:lpstr>Arial</vt:lpstr>
      <vt:lpstr>Calibri</vt:lpstr>
      <vt:lpstr>Cambria</vt:lpstr>
      <vt:lpstr>Office Theme</vt:lpstr>
      <vt:lpstr>Analyse mixte  (critères prioritaires DREN  + critères secondaires DRETFP)</vt:lpstr>
      <vt:lpstr>Constats </vt:lpstr>
      <vt:lpstr>Méthodologie</vt:lpstr>
      <vt:lpstr>Résultats – 10 régions retenues</vt:lpstr>
      <vt:lpstr>Tableau consolidé des scores </vt:lpstr>
      <vt:lpstr>Tableau consolidé des scores </vt:lpstr>
      <vt:lpstr>Nuage de points</vt:lpstr>
      <vt:lpstr>Synthèse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>LIEGEOIS Lauriane</dc:creator>
  <cp:keywords/>
  <dc:description>generated using python-pptx</dc:description>
  <cp:lastModifiedBy>LIEGEOIS Lauriane</cp:lastModifiedBy>
  <cp:revision>4</cp:revision>
  <dcterms:created xsi:type="dcterms:W3CDTF">2013-01-27T09:14:16Z</dcterms:created>
  <dcterms:modified xsi:type="dcterms:W3CDTF">2025-09-17T13:46:33Z</dcterms:modified>
  <cp:category/>
</cp:coreProperties>
</file>